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8" r:id="rId3"/>
    <p:sldId id="273" r:id="rId4"/>
    <p:sldId id="271" r:id="rId5"/>
    <p:sldId id="279" r:id="rId6"/>
    <p:sldId id="270" r:id="rId7"/>
    <p:sldId id="259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hammad Asim Nawaz Malik" initials="MANM" lastIdx="1" clrIdx="0">
    <p:extLst>
      <p:ext uri="{19B8F6BF-5375-455C-9EA6-DF929625EA0E}">
        <p15:presenceInfo xmlns:p15="http://schemas.microsoft.com/office/powerpoint/2012/main" userId="S-1-5-21-2995480092-607475950-1800298297-262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D:\BOD%20Presentation\2020\June%2020\05%20-%20Graph%20-%20Sales%20Variance.xlsx" TargetMode="Externa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D:\BOD%20Presentation\2020\June%2020\05%20-%20Graph%20-%20Sales%20Varianc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D:\BOD%20Presentation\2020\June%2020\05%20-%20Graph%20-%20Sales%20Varia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1476762742620134"/>
          <c:w val="0.82521089469079534"/>
          <c:h val="0.617524545542918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110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79F-4838-82B7-F598979B513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79F-4838-82B7-F598979B513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8264</c:v>
                </c:pt>
                <c:pt idx="1">
                  <c:v>13062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9F-4838-82B7-F598979B513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150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8740</c:v>
                </c:pt>
                <c:pt idx="1">
                  <c:v>9265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9F-4838-82B7-F598979B5136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250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6.0267263961124133E-3"/>
                  <c:y val="-1.54320987654321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9F-4838-82B7-F598979B5136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4106905584450097E-2"/>
                  <c:y val="-1.54320987654320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0-4CDC-A697-7BCB167ED0E4}"/>
                </c:ext>
              </c:extLst>
            </c:dLbl>
            <c:dLbl>
              <c:idx val="1"/>
              <c:layout>
                <c:manualLayout>
                  <c:x val="-5.1227174366956459E-2"/>
                  <c:y val="-4.71530904000740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E1-44EE-84E3-1C19E31C1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101</c:v>
                </c:pt>
                <c:pt idx="1">
                  <c:v>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9F-4838-82B7-F598979B5136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1676284119813247E-2"/>
                  <c:y val="9.95358219111499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9F-4838-82B7-F598979B51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rgbClr val="0070C0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Sheet1!$B$6:$C$6</c:f>
              <c:numCache>
                <c:formatCode>_(* #,##0_);_(* \(#,##0\);_(* "-"??_);_(@_)</c:formatCode>
                <c:ptCount val="2"/>
                <c:pt idx="0">
                  <c:v>17111</c:v>
                </c:pt>
                <c:pt idx="1">
                  <c:v>22589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9F-4838-82B7-F598979B51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70272"/>
        <c:axId val="-1062177344"/>
      </c:barChart>
      <c:catAx>
        <c:axId val="-10621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2177344"/>
        <c:crosses val="autoZero"/>
        <c:auto val="1"/>
        <c:lblAlgn val="ctr"/>
        <c:lblOffset val="100"/>
        <c:noMultiLvlLbl val="0"/>
      </c:catAx>
      <c:valAx>
        <c:axId val="-1062177344"/>
        <c:scaling>
          <c:orientation val="minMax"/>
          <c:max val="226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106217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8.5343279458488727E-2"/>
          <c:y val="0.91894971461900599"/>
          <c:w val="0.75673187775064332"/>
          <c:h val="5.5811461067366577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07482617304413E-2"/>
          <c:y val="0.2276277097307281"/>
          <c:w val="0.82521089469079534"/>
          <c:h val="0.604386806973202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46-49BB-A158-4660A2661866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upto 800 cc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22-4B2A-AF62-9AACA3D1622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22-4B2A-AF62-9AACA3D1622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36232</c:v>
                </c:pt>
                <c:pt idx="1">
                  <c:v>68177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46-49BB-A158-4660A2661866}"/>
            </c:ext>
          </c:extLst>
        </c:ser>
        <c:ser>
          <c:idx val="3"/>
          <c:order val="2"/>
          <c:tx>
            <c:strRef>
              <c:f>Sheet1!$A$3</c:f>
              <c:strCache>
                <c:ptCount val="1"/>
                <c:pt idx="0">
                  <c:v>1000 cc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21131</c:v>
                </c:pt>
                <c:pt idx="1">
                  <c:v>39694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46-49BB-A158-4660A2661866}"/>
            </c:ext>
          </c:extLst>
        </c:ser>
        <c:ser>
          <c:idx val="4"/>
          <c:order val="3"/>
          <c:tx>
            <c:strRef>
              <c:f>Sheet1!$A$4</c:f>
              <c:strCache>
                <c:ptCount val="1"/>
                <c:pt idx="0">
                  <c:v>1300 cc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1690</c:v>
                </c:pt>
                <c:pt idx="1">
                  <c:v>3677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46-49BB-A158-4660A2661866}"/>
            </c:ext>
          </c:extLst>
        </c:ser>
        <c:ser>
          <c:idx val="2"/>
          <c:order val="4"/>
          <c:tx>
            <c:strRef>
              <c:f>Sheet1!$A$5</c:f>
              <c:strCache>
                <c:ptCount val="1"/>
                <c:pt idx="0">
                  <c:v>CBUs</c:v>
                </c:pt>
              </c:strCache>
            </c:strRef>
          </c:tx>
          <c:spPr>
            <a:solidFill>
              <a:srgbClr val="FF0000"/>
            </a:solidFill>
            <a:effectLst/>
          </c:spPr>
          <c:invertIfNegative val="0"/>
          <c:dLbls>
            <c:dLbl>
              <c:idx val="0"/>
              <c:layout>
                <c:manualLayout>
                  <c:x val="-3.917372157473141E-2"/>
                  <c:y val="-1.8004115226337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C46-49BB-A158-4660A2661866}"/>
                </c:ext>
              </c:extLst>
            </c:dLbl>
            <c:dLbl>
              <c:idx val="1"/>
              <c:layout>
                <c:manualLayout>
                  <c:x val="2.9266004010594752E-3"/>
                  <c:y val="-3.79193673019205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91-4DEB-95F1-BAB412CE6010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228</c:v>
                </c:pt>
                <c:pt idx="1">
                  <c:v>1722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46-49BB-A158-4660A2661866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2.4106905584450097E-2"/>
                  <c:y val="5.9156378600822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3-40C4-8820-09F98F33A23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Jan-Dec'20 </c:v>
                </c:pt>
                <c:pt idx="1">
                  <c:v> Jan-Dec'19 </c:v>
                </c:pt>
              </c:strCache>
            </c:strRef>
          </c:cat>
          <c:val>
            <c:numRef>
              <c:f>Sheet1!$B$7:$C$7</c:f>
              <c:numCache>
                <c:formatCode>_(* #,##0_);_(* \(#,##0\);_(* "-"??_);_(@_)</c:formatCode>
                <c:ptCount val="2"/>
                <c:pt idx="0">
                  <c:v>59281</c:v>
                </c:pt>
                <c:pt idx="1">
                  <c:v>113270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83-4EE5-B965-A0231C19999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70272"/>
        <c:axId val="-1062177344"/>
      </c:barChart>
      <c:catAx>
        <c:axId val="-106217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062177344"/>
        <c:crosses val="autoZero"/>
        <c:auto val="1"/>
        <c:lblAlgn val="ctr"/>
        <c:lblOffset val="100"/>
        <c:noMultiLvlLbl val="0"/>
      </c:catAx>
      <c:valAx>
        <c:axId val="-1062177344"/>
        <c:scaling>
          <c:orientation val="minMax"/>
          <c:max val="113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-10621702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3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4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1.8031545526149745E-2"/>
          <c:y val="0.92400560689101396"/>
          <c:w val="0.87977871213912351"/>
          <c:h val="4.6509550889472152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31446361326483"/>
          <c:y val="0.14056988536155202"/>
          <c:w val="0.6760879967608554"/>
          <c:h val="0.681920836284353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Pak Suzuki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4E3-49AE-92E6-769CB5008AA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4E3-49AE-92E6-769CB5008A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Jan-Dec - 20</c:v>
                </c:pt>
                <c:pt idx="1">
                  <c:v>Jan-Dec - 19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0.48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E3-49AE-92E6-769CB5008AA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Indus Motors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Jan-Dec - 20</c:v>
                </c:pt>
                <c:pt idx="1">
                  <c:v>Jan-Dec - 19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0.33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E3-49AE-92E6-769CB5008AA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Honda Atlas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Jan-Dec - 20</c:v>
                </c:pt>
                <c:pt idx="1">
                  <c:v>Jan-Dec - 19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0.18</c:v>
                </c:pt>
                <c:pt idx="1">
                  <c:v>0.15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84E3-49AE-92E6-769CB5008AA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19522998871251E-3"/>
                  <c:y val="-3.88399800719354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CA-4DFB-AEFB-5E247654CBE7}"/>
                </c:ext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Jan-Dec - 20</c:v>
                </c:pt>
                <c:pt idx="1">
                  <c:v>Jan-Dec - 19</c:v>
                </c:pt>
              </c:strCache>
            </c:strRef>
          </c:cat>
          <c:val>
            <c:numRef>
              <c:f>Sheet1!$B$5:$C$5</c:f>
              <c:numCache>
                <c:formatCode>0.0%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4E3-49AE-92E6-769CB5008AA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100"/>
        <c:axId val="-1062168640"/>
        <c:axId val="-1010613360"/>
        <c:extLst/>
      </c:barChart>
      <c:catAx>
        <c:axId val="-106216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010613360"/>
        <c:crosses val="autoZero"/>
        <c:auto val="1"/>
        <c:lblAlgn val="ctr"/>
        <c:lblOffset val="100"/>
        <c:noMultiLvlLbl val="0"/>
      </c:catAx>
      <c:valAx>
        <c:axId val="-1010613360"/>
        <c:scaling>
          <c:orientation val="minMax"/>
          <c:max val="1"/>
        </c:scaling>
        <c:delete val="1"/>
        <c:axPos val="l"/>
        <c:numFmt formatCode="0.0%" sourceLinked="1"/>
        <c:majorTickMark val="out"/>
        <c:minorTickMark val="none"/>
        <c:tickLblPos val="nextTo"/>
        <c:crossAx val="-1062168640"/>
        <c:crosses val="autoZero"/>
        <c:crossBetween val="between"/>
        <c:majorUnit val="0.2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2043110966626114"/>
          <c:y val="0.90413489980419115"/>
          <c:w val="0.77911008417641714"/>
          <c:h val="6.3060867391576056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4736074783545"/>
          <c:y val="0.27425548522121007"/>
          <c:w val="0.71330224565218758"/>
          <c:h val="0.566395836549843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Pak Suzuki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8B9-4F8A-845D-C86A3682ABF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8B9-4F8A-845D-C86A3682ABFC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 - 20 </c:v>
                </c:pt>
                <c:pt idx="1">
                  <c:v> Jan-Dec - 19 </c:v>
                </c:pt>
              </c:strCache>
            </c:strRef>
          </c:cat>
          <c:val>
            <c:numRef>
              <c:f>Sheet1!$B$2:$C$2</c:f>
              <c:numCache>
                <c:formatCode>_(* #,##0_);_(* \(#,##0\);_(* "-"??_);_(@_)</c:formatCode>
                <c:ptCount val="2"/>
                <c:pt idx="0">
                  <c:v>59281</c:v>
                </c:pt>
                <c:pt idx="1">
                  <c:v>111543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B9-4F8A-845D-C86A3682ABF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Indus Motors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 - 20 </c:v>
                </c:pt>
                <c:pt idx="1">
                  <c:v> Jan-Dec - 19 </c:v>
                </c:pt>
              </c:strCache>
            </c:strRef>
          </c:cat>
          <c:val>
            <c:numRef>
              <c:f>Sheet1!$B$3:$C$3</c:f>
              <c:numCache>
                <c:formatCode>_(* #,##0_);_(* \(#,##0\);_(* "-"??_);_(@_)</c:formatCode>
                <c:ptCount val="2"/>
                <c:pt idx="0">
                  <c:v>40342</c:v>
                </c:pt>
                <c:pt idx="1">
                  <c:v>47075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B9-4F8A-845D-C86A3682ABF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 - 20 </c:v>
                </c:pt>
                <c:pt idx="1">
                  <c:v> Jan-Dec - 19 </c:v>
                </c:pt>
              </c:strCache>
            </c:strRef>
          </c:cat>
          <c:val>
            <c:numRef>
              <c:f>Sheet1!$B$4:$C$4</c:f>
              <c:numCache>
                <c:formatCode>_(* #,##0_);_(* \(#,##0\);_(* "-"??_);_(@_)</c:formatCode>
                <c:ptCount val="2"/>
                <c:pt idx="0">
                  <c:v>2783</c:v>
                </c:pt>
                <c:pt idx="1">
                  <c:v>1116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8B9-4F8A-845D-C86A3682ABF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Honda Atlas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 - 20 </c:v>
                </c:pt>
                <c:pt idx="1">
                  <c:v> Jan-Dec - 19 </c:v>
                </c:pt>
              </c:strCache>
            </c:strRef>
          </c:cat>
          <c:val>
            <c:numRef>
              <c:f>Sheet1!$B$5:$C$5</c:f>
              <c:numCache>
                <c:formatCode>_(* #,##0_);_(* \(#,##0\);_(* "-"??_);_(@_)</c:formatCode>
                <c:ptCount val="2"/>
                <c:pt idx="0">
                  <c:v>21910</c:v>
                </c:pt>
                <c:pt idx="1">
                  <c:v>28112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8B9-4F8A-845D-C86A3682ABFC}"/>
            </c:ext>
          </c:extLst>
        </c:ser>
        <c:ser>
          <c:idx val="4"/>
          <c:order val="4"/>
          <c:tx>
            <c:strRef>
              <c:f>Sheet1!$A$7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lt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17429193899782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78-4012-BA8C-AE69B027DF71}"/>
                </c:ext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78-4012-BA8C-AE69B027DF7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 Jan-Dec - 20 </c:v>
                </c:pt>
                <c:pt idx="1">
                  <c:v> Jan-Dec - 19 </c:v>
                </c:pt>
              </c:strCache>
            </c:strRef>
          </c:cat>
          <c:val>
            <c:numRef>
              <c:f>Sheet1!$B$7:$C$7</c:f>
              <c:numCache>
                <c:formatCode>_(* #,##0_);_(* \(#,##0\);_(* "-"??_);_(@_)</c:formatCode>
                <c:ptCount val="2"/>
                <c:pt idx="0">
                  <c:v>124316</c:v>
                </c:pt>
                <c:pt idx="1">
                  <c:v>187846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B9-4F8A-845D-C86A3682A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1010616080"/>
        <c:axId val="-1010615536"/>
      </c:barChart>
      <c:catAx>
        <c:axId val="-1010616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accent1">
                <a:alpha val="89000"/>
              </a:schemeClr>
            </a:solidFill>
          </a:ln>
        </c:spPr>
        <c:crossAx val="-1010615536"/>
        <c:crosses val="autoZero"/>
        <c:auto val="1"/>
        <c:lblAlgn val="ctr"/>
        <c:lblOffset val="100"/>
        <c:noMultiLvlLbl val="0"/>
      </c:catAx>
      <c:valAx>
        <c:axId val="-1010615536"/>
        <c:scaling>
          <c:orientation val="minMax"/>
          <c:max val="187900"/>
          <c:min val="0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1010616080"/>
        <c:crosses val="autoZero"/>
        <c:crossBetween val="between"/>
        <c:majorUnit val="10000"/>
      </c:valAx>
      <c:spPr>
        <a:noFill/>
        <a:ln w="25400">
          <a:noFill/>
        </a:ln>
        <a:effectLst>
          <a:glow>
            <a:schemeClr val="accent1">
              <a:alpha val="40000"/>
            </a:schemeClr>
          </a:glow>
        </a:effectLst>
      </c:spPr>
    </c:plotArea>
    <c:legend>
      <c:legendPos val="b"/>
      <c:legendEntry>
        <c:idx val="4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2335497536492149"/>
          <c:y val="0.90307669874599006"/>
          <c:w val="0.87457314546208043"/>
          <c:h val="5.2874015748031494E-2"/>
        </c:manualLayout>
      </c:layout>
      <c:overlay val="0"/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Graph!$J$4:$J$11</cx:f>
        <cx:lvl ptCount="8">
          <cx:pt idx="0">Jan - Dec 19</cx:pt>
          <cx:pt idx="1">Price Variance</cx:pt>
          <cx:pt idx="2">Dealer Commission</cx:pt>
          <cx:pt idx="3">Mix Variance</cx:pt>
          <cx:pt idx="4">Other Selling Expenses</cx:pt>
          <cx:pt idx="5">Spare Parts Sales</cx:pt>
          <cx:pt idx="6">Quantity Variance</cx:pt>
          <cx:pt idx="7">Jan - Dec 20</cx:pt>
        </cx:lvl>
      </cx:strDim>
      <cx:numDim type="val">
        <cx:f>Graph!$K$4:$K$11</cx:f>
        <cx:lvl ptCount="8" formatCode="#,##0_ ;\-#,##0\ ">
          <cx:pt idx="0">116549</cx:pt>
          <cx:pt idx="1">11849</cx:pt>
          <cx:pt idx="2">1859</cx:pt>
          <cx:pt idx="3">3976</cx:pt>
          <cx:pt idx="4">90</cx:pt>
          <cx:pt idx="5">-1015</cx:pt>
          <cx:pt idx="6">-56588</cx:pt>
          <cx:pt idx="7">76720</cx:pt>
        </cx:lvl>
      </cx:numDim>
    </cx:data>
  </cx:chartData>
  <cx:chart>
    <cx:title pos="t" align="ctr" overlay="0">
      <cx:tx>
        <cx:txData>
          <cx:v>SALES - TOTAL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TOTAL</a:t>
          </a:r>
        </a:p>
      </cx:txPr>
    </cx:title>
    <cx:plotArea>
      <cx:plotAreaRegion>
        <cx:series layoutId="waterfall" uniqueId="{ED0E348C-91F3-4B56-A227-6477E99A6230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Graph!$B$4:$B$11</cx:f>
        <cx:lvl ptCount="8">
          <cx:pt idx="0">Jan - Dec 19</cx:pt>
          <cx:pt idx="1">Price Variance</cx:pt>
          <cx:pt idx="2">Dealer Commission</cx:pt>
          <cx:pt idx="3">Mix Variance</cx:pt>
          <cx:pt idx="4">Other Selling Expenses</cx:pt>
          <cx:pt idx="5">Spare Parts Sales</cx:pt>
          <cx:pt idx="6">Quantity Variance</cx:pt>
          <cx:pt idx="7">Jan - Dec 20</cx:pt>
        </cx:lvl>
      </cx:strDim>
      <cx:numDim type="val">
        <cx:f>Graph!$C$4:$C$11</cx:f>
        <cx:lvl ptCount="8" formatCode="#,##0_ ;\-#,##0\ ">
          <cx:pt idx="0">112995</cx:pt>
          <cx:pt idx="1">11594</cx:pt>
          <cx:pt idx="2">1852</cx:pt>
          <cx:pt idx="3">3969</cx:pt>
          <cx:pt idx="4">133</cx:pt>
          <cx:pt idx="5">-976</cx:pt>
          <cx:pt idx="6">-55759</cx:pt>
          <cx:pt idx="7">73808</cx:pt>
        </cx:lvl>
      </cx:numDim>
    </cx:data>
  </cx:chartData>
  <cx:chart>
    <cx:title pos="t" align="ctr" overlay="0">
      <cx:tx>
        <cx:txData>
          <cx:v>SALES - AUTOMOBILE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AUTOMOBILE</a:t>
          </a:r>
        </a:p>
      </cx:txPr>
    </cx:title>
    <cx:plotArea>
      <cx:plotAreaRegion>
        <cx:series layoutId="waterfall" uniqueId="{B40199CF-7D11-47BB-9AA1-8EDE956FD576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Graph!$F$4:$F$11</cx:f>
        <cx:lvl ptCount="8">
          <cx:pt idx="0">Jan - Dec 19</cx:pt>
          <cx:pt idx="1">Price Variance</cx:pt>
          <cx:pt idx="2">Dealer Commission</cx:pt>
          <cx:pt idx="3">Mix Variance</cx:pt>
          <cx:pt idx="4">Spare Parts Sales</cx:pt>
          <cx:pt idx="5">Other Selling Expenses</cx:pt>
          <cx:pt idx="6">Quantity Variance</cx:pt>
          <cx:pt idx="7">Jan - Dec 20</cx:pt>
        </cx:lvl>
      </cx:strDim>
      <cx:numDim type="val">
        <cx:f>Graph!$G$4:$G$11</cx:f>
        <cx:lvl ptCount="8" formatCode="#,##0_ ;\-#,##0\ ">
          <cx:pt idx="0">3554</cx:pt>
          <cx:pt idx="1">255</cx:pt>
          <cx:pt idx="2">7</cx:pt>
          <cx:pt idx="3">7</cx:pt>
          <cx:pt idx="4">-39</cx:pt>
          <cx:pt idx="5">-43</cx:pt>
          <cx:pt idx="6">-829</cx:pt>
          <cx:pt idx="7">2912</cx:pt>
        </cx:lvl>
      </cx:numDim>
    </cx:data>
  </cx:chartData>
  <cx:chart>
    <cx:title pos="t" align="ctr" overlay="0">
      <cx:tx>
        <cx:txData>
          <cx:v>SALES - MOTORCYCLE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400" b="0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SALES - MOTORCYCLE</a:t>
          </a:r>
        </a:p>
      </cx:txPr>
    </cx:title>
    <cx:plotArea>
      <cx:plotAreaRegion>
        <cx:series layoutId="waterfall" uniqueId="{C6E8A8CB-DB0E-4CFD-A1FB-65BD4EFF2B02}"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7"/>
            </cx:subtotals>
          </cx:layoutPr>
        </cx:series>
      </cx:plotAreaRegion>
      <cx:axis id="0">
        <cx:catScaling gapWidth="0"/>
        <cx:tickLabels/>
      </cx:axis>
      <cx:axis id="1">
        <cx:valScaling/>
        <cx:majorGridlines>
          <cx:spPr>
            <a:ln>
              <a:noFill/>
            </a:ln>
          </cx:spPr>
        </cx:majorGridlines>
        <cx:tickLabels/>
      </cx:axis>
    </cx:plotArea>
    <cx:legend pos="t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n-U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0.20313</cdr:x>
      <cdr:y>0.02632</cdr:y>
    </cdr:from>
    <cdr:to>
      <cdr:x>0.79686</cdr:x>
      <cdr:y>0.15965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56124" y="129986"/>
          <a:ext cx="2502311" cy="65835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Motorcycle Comparison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-5,478  (-24.25%)</a:t>
          </a:r>
        </a:p>
        <a:p xmlns:a="http://schemas.openxmlformats.org/drawingml/2006/main">
          <a:pPr algn="ctr"/>
          <a:r>
            <a:rPr lang="en-US" sz="1100" b="1" dirty="0">
              <a:solidFill>
                <a:schemeClr val="tx1"/>
              </a:solidFill>
            </a:rPr>
            <a:t>From </a:t>
          </a:r>
          <a:r>
            <a:rPr lang="en-US" b="1" dirty="0">
              <a:solidFill>
                <a:schemeClr val="tx1"/>
              </a:solidFill>
            </a:rPr>
            <a:t>22,58</a:t>
          </a:r>
          <a:r>
            <a:rPr lang="en-US" sz="1100" b="1" dirty="0">
              <a:solidFill>
                <a:schemeClr val="tx1"/>
              </a:solidFill>
            </a:rPr>
            <a:t>9 (2019) to 17,111 (2020)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0.13269</cdr:x>
      <cdr:y>0.00361</cdr:y>
    </cdr:from>
    <cdr:to>
      <cdr:x>0.70783</cdr:x>
      <cdr:y>0.13694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830" y="18145"/>
          <a:ext cx="2495824" cy="66982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Automobile Comparison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-53,989  (-47.66%)</a:t>
          </a:r>
        </a:p>
        <a:p xmlns:a="http://schemas.openxmlformats.org/drawingml/2006/main">
          <a:pPr algn="ctr"/>
          <a:r>
            <a:rPr lang="en-US" b="1" dirty="0">
              <a:solidFill>
                <a:schemeClr val="tx1"/>
              </a:solidFill>
            </a:rPr>
            <a:t>From 113,270 (2019) to 59,281 (2020)</a:t>
          </a:r>
          <a:endParaRPr lang="en-US" sz="11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0.36142</cdr:x>
      <cdr:y>0.04762</cdr:y>
    </cdr:from>
    <cdr:to>
      <cdr:x>0.7264</cdr:x>
      <cdr:y>0.14445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75117" y="152400"/>
          <a:ext cx="1287646" cy="309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Market Share 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0.29292</cdr:x>
      <cdr:y>0.02326</cdr:y>
    </cdr:from>
    <cdr:to>
      <cdr:x>0.70708</cdr:x>
      <cdr:y>0.08146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9535" y="108472"/>
          <a:ext cx="1837414" cy="2714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200" b="1" dirty="0"/>
            <a:t>Industry Sales Units</a:t>
          </a:r>
        </a:p>
      </cdr:txBody>
    </cdr:sp>
  </cdr:relSizeAnchor>
  <cdr:relSizeAnchor xmlns:cdr="http://schemas.openxmlformats.org/drawingml/2006/chartDrawing">
    <cdr:from>
      <cdr:x>0.13044</cdr:x>
      <cdr:y>0.07994</cdr:y>
    </cdr:from>
    <cdr:to>
      <cdr:x>0.86956</cdr:x>
      <cdr:y>0.21948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8673" y="372798"/>
          <a:ext cx="3279138" cy="65073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Industry Sales Unit Comparison</a:t>
          </a:r>
        </a:p>
        <a:p xmlns:a="http://schemas.openxmlformats.org/drawingml/2006/main">
          <a:pPr algn="ctr"/>
          <a:r>
            <a:rPr lang="en-US" b="1" dirty="0"/>
            <a:t>-63,758  (-33.94 %)</a:t>
          </a:r>
        </a:p>
        <a:p xmlns:a="http://schemas.openxmlformats.org/drawingml/2006/main">
          <a:pPr algn="ctr"/>
          <a:r>
            <a:rPr lang="en-US" sz="1100" b="1" dirty="0"/>
            <a:t>From 187,846 (2019) to 124,088 (2020)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166D9-D848-4FBD-AF89-B6C896A2D4A8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45D02-C99B-4820-877C-6AA498873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21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1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2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B32FF-9AAB-42C9-94AC-41F8E8FD9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93FB-8D6A-4D6C-A5C7-4D0990EB5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F425A2-AE08-4D7B-A804-A89273E24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9788A-5D74-4FE9-9A46-8D1655A0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7C14E-7FEA-4DC7-BE57-30CA9133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9E2E4-B6BB-4AD3-98B7-6BFDA3D86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BE8D9-8873-4D66-B242-E332A030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C94FB-34CF-4380-988A-40B020E7C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5B050-1F63-48BE-958D-73849B16F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866DB-D90E-4933-BC48-E27A2244E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FF805B-499D-4EBA-A403-4BE189ADB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7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A200C5-E109-42F6-974E-F3CB2B33E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F50B79-00CC-47B9-906E-08EEB328B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63C68-46D0-4D66-B02A-E2965F18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D64D6-BB1C-4687-BBCE-2057EF6ED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0C5E-CD25-4535-857F-2B2608455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1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5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1" y="4406910"/>
            <a:ext cx="10363200" cy="1362074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1" y="2906724"/>
            <a:ext cx="10363200" cy="1500187"/>
          </a:xfrm>
        </p:spPr>
        <p:txBody>
          <a:bodyPr anchor="b"/>
          <a:lstStyle>
            <a:lvl1pPr marL="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9"/>
            <a:ext cx="5384800" cy="4525964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56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7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1"/>
            <a:ext cx="5386919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6"/>
            <a:ext cx="5386919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21"/>
            <a:ext cx="5389036" cy="63976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60" b="1"/>
            </a:lvl2pPr>
            <a:lvl3pPr marL="685800" indent="0">
              <a:buNone/>
              <a:defRPr sz="132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6"/>
            <a:ext cx="5389036" cy="3951288"/>
          </a:xfrm>
        </p:spPr>
        <p:txBody>
          <a:bodyPr/>
          <a:lstStyle>
            <a:lvl1pPr>
              <a:defRPr sz="1800"/>
            </a:lvl1pPr>
            <a:lvl2pPr>
              <a:defRPr sz="1560"/>
            </a:lvl2pPr>
            <a:lvl3pPr>
              <a:defRPr sz="132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81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88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4" y="273053"/>
            <a:ext cx="4011081" cy="1162051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4" y="273055"/>
            <a:ext cx="6815668" cy="5853113"/>
          </a:xfrm>
        </p:spPr>
        <p:txBody>
          <a:bodyPr/>
          <a:lstStyle>
            <a:lvl1pPr>
              <a:defRPr sz="2400"/>
            </a:lvl1pPr>
            <a:lvl2pPr>
              <a:defRPr sz="2160"/>
            </a:lvl2pPr>
            <a:lvl3pPr>
              <a:defRPr sz="1800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4" y="1435103"/>
            <a:ext cx="4011081" cy="46910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CE8EA-12F1-4092-B767-9C89B283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0335C-7AE0-47C4-982B-287D0528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AA559-4538-4716-9E81-2D992D4BB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183C0-F4F1-49BD-91DF-F43CA070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26BDC-BA94-4C6F-82E6-308219F2D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562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12"/>
            <a:ext cx="7315200" cy="566738"/>
          </a:xfrm>
        </p:spPr>
        <p:txBody>
          <a:bodyPr anchor="b"/>
          <a:lstStyle>
            <a:lvl1pPr algn="l">
              <a:defRPr sz="156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60"/>
            </a:lvl2pPr>
            <a:lvl3pPr marL="685800" indent="0">
              <a:buNone/>
              <a:defRPr sz="1800"/>
            </a:lvl3pPr>
            <a:lvl4pPr marL="1028700" indent="0">
              <a:buNone/>
              <a:defRPr sz="1560"/>
            </a:lvl4pPr>
            <a:lvl5pPr marL="1371600" indent="0">
              <a:buNone/>
              <a:defRPr sz="1560"/>
            </a:lvl5pPr>
            <a:lvl6pPr marL="1714500" indent="0">
              <a:buNone/>
              <a:defRPr sz="1560"/>
            </a:lvl6pPr>
            <a:lvl7pPr marL="2057400" indent="0">
              <a:buNone/>
              <a:defRPr sz="1560"/>
            </a:lvl7pPr>
            <a:lvl8pPr marL="2400300" indent="0">
              <a:buNone/>
              <a:defRPr sz="1560"/>
            </a:lvl8pPr>
            <a:lvl9pPr marL="2743200" indent="0">
              <a:buNone/>
              <a:defRPr sz="156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7"/>
            <a:ext cx="7315200" cy="804864"/>
          </a:xfrm>
        </p:spPr>
        <p:txBody>
          <a:bodyPr/>
          <a:lstStyle>
            <a:lvl1pPr marL="0" indent="0">
              <a:buNone/>
              <a:defRPr sz="1080"/>
            </a:lvl1pPr>
            <a:lvl2pPr marL="342900" indent="0">
              <a:buNone/>
              <a:defRPr sz="960"/>
            </a:lvl2pPr>
            <a:lvl3pPr marL="685800" indent="0">
              <a:buNone/>
              <a:defRPr sz="720"/>
            </a:lvl3pPr>
            <a:lvl4pPr marL="1028700" indent="0">
              <a:buNone/>
              <a:defRPr sz="720"/>
            </a:lvl4pPr>
            <a:lvl5pPr marL="1371600" indent="0">
              <a:buNone/>
              <a:defRPr sz="720"/>
            </a:lvl5pPr>
            <a:lvl6pPr marL="1714500" indent="0">
              <a:buNone/>
              <a:defRPr sz="720"/>
            </a:lvl6pPr>
            <a:lvl7pPr marL="2057400" indent="0">
              <a:buNone/>
              <a:defRPr sz="720"/>
            </a:lvl7pPr>
            <a:lvl8pPr marL="2400300" indent="0">
              <a:buNone/>
              <a:defRPr sz="720"/>
            </a:lvl8pPr>
            <a:lvl9pPr marL="2743200" indent="0">
              <a:buNone/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68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3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0541-27F4-4E94-B76E-047B6C547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942A-4F53-44D7-A836-CEA222653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1BC98-EED4-4D52-B8FF-59E233FB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819CF-0398-4201-AFA9-CC56FC41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4DA3-D9A0-4BD4-9DFE-81F97A333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F4A0-E795-4C1A-92C7-E2E8DB41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C6DA-294C-4BA4-BB75-29CCC0C64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CE552-3AF0-4256-98C1-F5FCD0FB4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62C991-EB6C-4475-8A1E-7BD19CADE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A2C13-2EB2-46D9-83CB-9060E9AF9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ECD62-5729-454C-AC99-4176FC69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A177-B6F0-4F10-A883-87E7D872F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09E80-2400-4B75-822F-CE470B975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32619-CEA8-4864-814A-5898BF8A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8E6929-5291-44AE-9CD0-839000E69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73002-71AA-470F-A6B0-3408A801E7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EC7E79-CF01-4480-B291-8F10E182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A31EE-CAC1-4845-847C-EA8D47D3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BEDF7-3FF9-4E94-9AF8-03D020DA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58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E7070-F7AB-4F54-AF7D-86958553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4D7AF-BDA1-4140-8166-8E84B1D8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5B7AB8-D3EF-4C3E-A0DB-78C4AC3A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C0F25-9D6B-4D63-BB04-A9368742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9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B22BF-86F2-40B1-BB0B-F14097713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F1D3C-20A8-4BC2-A274-489BD2A9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D06F-241C-4DB1-BC7D-77950291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44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005A7-C205-480E-9DE7-93EE2EE56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E7F4-3008-488C-82E3-87D060702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5DEC66-979E-4707-920F-9FFF34DDD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02A1F-7EF5-40A5-8A86-CB92A6CA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83F75-7C33-427C-8BBA-E39BEAD6B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2EC4F-F55D-4CC0-AD89-8DE44AD75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3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C0F51-B64F-4E31-8A9E-7DD53B97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10FFA-A495-4459-BAC6-AEED97B9D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595D6-523F-409A-92F8-E7F1A990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00DB7-3439-4889-9615-456845479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E0260C-4A65-4CFE-B2E9-3FF74F51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DCBB8-F174-48E1-8D2C-0476A9C8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2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4C6401-0684-4D04-AB33-D89E8C0B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3FA01-88EA-432B-8EE8-D3274CCA2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21F7A-EB3D-4A7B-AAC3-A1B3F6FEE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B2443-A647-4259-A162-5AE6C53D5BD1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51D-3E2C-4526-B3DA-C1A476006A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9A18D-1BC1-45BB-9768-4C090D21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DBB5E-36D8-4E2C-A28E-877E15549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57150" tIns="28575" rIns="57150" bIns="2857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9"/>
            <a:ext cx="10972800" cy="4525964"/>
          </a:xfrm>
          <a:prstGeom prst="rect">
            <a:avLst/>
          </a:prstGeom>
        </p:spPr>
        <p:txBody>
          <a:bodyPr vert="horz" lIns="57150" tIns="28575" rIns="57150" bIns="2857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01-Mar-16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6"/>
            <a:ext cx="3860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6"/>
            <a:ext cx="2844800" cy="365125"/>
          </a:xfrm>
          <a:prstGeom prst="rect">
            <a:avLst/>
          </a:prstGeom>
        </p:spPr>
        <p:txBody>
          <a:bodyPr vert="horz" lIns="57150" tIns="28575" rIns="57150" bIns="28575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A614F-18BD-4812-AA16-1B45AECF4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6" indent="-257176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notesSlide" Target="../notesSlides/notesSlide2.xml"/><Relationship Id="rId7" Type="http://schemas.openxmlformats.org/officeDocument/2006/relationships/slide" Target="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5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5.png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12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7.xml"/><Relationship Id="rId5" Type="http://schemas.openxmlformats.org/officeDocument/2006/relationships/slide" Target="slide8.xml"/><Relationship Id="rId15" Type="http://schemas.openxmlformats.org/officeDocument/2006/relationships/image" Target="../media/image7.png"/><Relationship Id="rId10" Type="http://schemas.openxmlformats.org/officeDocument/2006/relationships/image" Target="../media/image9.jpeg"/><Relationship Id="rId4" Type="http://schemas.openxmlformats.org/officeDocument/2006/relationships/slide" Target="slide2.xml"/><Relationship Id="rId9" Type="http://schemas.openxmlformats.org/officeDocument/2006/relationships/slide" Target="slide4.xml"/><Relationship Id="rId1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1.xml"/><Relationship Id="rId5" Type="http://schemas.openxmlformats.org/officeDocument/2006/relationships/image" Target="../media/image11.tmp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2.xml"/><Relationship Id="rId5" Type="http://schemas.openxmlformats.org/officeDocument/2006/relationships/image" Target="../media/image11.tmp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14/relationships/chartEx" Target="../charts/chartEx3.xml"/><Relationship Id="rId5" Type="http://schemas.openxmlformats.org/officeDocument/2006/relationships/image" Target="../media/image11.tmp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5853EA4-328E-4F4F-90A7-EA1722EF78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05" b="7215"/>
          <a:stretch/>
        </p:blipFill>
        <p:spPr>
          <a:xfrm>
            <a:off x="3132161" y="1021"/>
            <a:ext cx="9059839" cy="6855958"/>
          </a:xfrm>
          <a:prstGeom prst="rect">
            <a:avLst/>
          </a:prstGeom>
        </p:spPr>
      </p:pic>
      <p:sp>
        <p:nvSpPr>
          <p:cNvPr id="5" name="Slide Number Placeholder 3"/>
          <p:cNvSpPr txBox="1">
            <a:spLocks/>
          </p:cNvSpPr>
          <p:nvPr/>
        </p:nvSpPr>
        <p:spPr>
          <a:xfrm>
            <a:off x="4630055" y="-448494"/>
            <a:ext cx="7736116" cy="234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720"/>
              </a:spcAft>
            </a:pPr>
            <a:r>
              <a:rPr lang="en-US" sz="6600" b="1" kern="12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Financial Results FY2020</a:t>
            </a:r>
          </a:p>
        </p:txBody>
      </p:sp>
      <p:pic>
        <p:nvPicPr>
          <p:cNvPr id="21" name="Picture 20" descr="Logo&#10;&#10;Description automatically generated with medium confidence">
            <a:extLst>
              <a:ext uri="{FF2B5EF4-FFF2-40B4-BE49-F238E27FC236}">
                <a16:creationId xmlns:a16="http://schemas.microsoft.com/office/drawing/2014/main" id="{49A484F1-29B0-4BFD-BF4E-6D0E461232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9" r="2736" b="-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78" y="75725"/>
            <a:ext cx="1016794" cy="65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C5CCA0C-E88A-40EA-8D07-746ED902A903}"/>
              </a:ext>
            </a:extLst>
          </p:cNvPr>
          <p:cNvSpPr txBox="1"/>
          <p:nvPr/>
        </p:nvSpPr>
        <p:spPr>
          <a:xfrm>
            <a:off x="1523999" y="4251700"/>
            <a:ext cx="4690991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en-US" sz="1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2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770743" y="199572"/>
            <a:ext cx="9768113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 2020 – FINANCIAL SUMMARY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1" y="232043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498950D-DEAD-45E0-9C30-E0A5180FF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81141"/>
              </p:ext>
            </p:extLst>
          </p:nvPr>
        </p:nvGraphicFramePr>
        <p:xfrm>
          <a:off x="155575" y="1082674"/>
          <a:ext cx="11022013" cy="5575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Worksheet" r:id="rId5" imgW="7134237" imgH="2914663" progId="Excel.Sheet.12">
                  <p:embed/>
                </p:oleObj>
              </mc:Choice>
              <mc:Fallback>
                <p:oleObj name="Worksheet" r:id="rId5" imgW="7134237" imgH="2914663" progId="Excel.Sheet.12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498950D-DEAD-45E0-9C30-E0A5180FF2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575" y="1082674"/>
                        <a:ext cx="11022013" cy="55757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0EC09AF-8FDD-405B-989F-3F8B234396B0}"/>
              </a:ext>
            </a:extLst>
          </p:cNvPr>
          <p:cNvSpPr txBox="1"/>
          <p:nvPr/>
        </p:nvSpPr>
        <p:spPr>
          <a:xfrm rot="5400000">
            <a:off x="10980860" y="2094073"/>
            <a:ext cx="89152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7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AE457F-4DAC-4A5E-A3D1-237E45257C7D}"/>
              </a:ext>
            </a:extLst>
          </p:cNvPr>
          <p:cNvSpPr txBox="1"/>
          <p:nvPr/>
        </p:nvSpPr>
        <p:spPr>
          <a:xfrm>
            <a:off x="11134317" y="2989204"/>
            <a:ext cx="9144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" b="1" dirty="0">
                <a:solidFill>
                  <a:srgbClr val="0000FF"/>
                </a:solidFill>
                <a:hlinkClick r:id="rId8" action="ppaction://hlinksldjump"/>
              </a:rPr>
              <a:t>Detail</a:t>
            </a:r>
            <a:endParaRPr lang="en-US" sz="216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68807" y="248682"/>
            <a:ext cx="8022447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FY2020 –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31" y="243115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081415" y="1252026"/>
            <a:ext cx="78696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5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61895" y="2501795"/>
            <a:ext cx="173010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>
                <a:solidFill>
                  <a:srgbClr val="0070C0"/>
                </a:solidFill>
                <a:hlinkClick r:id="rId6" action="ppaction://hlinksldjump"/>
              </a:rPr>
              <a:t>Industry  Analysis</a:t>
            </a:r>
            <a:endParaRPr lang="en-US" sz="144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0078" y="3115068"/>
            <a:ext cx="217966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40" b="1" dirty="0">
                <a:solidFill>
                  <a:srgbClr val="0070C0"/>
                </a:solidFill>
                <a:hlinkClick r:id="rId7" action="ppaction://hlinksldjump"/>
              </a:rPr>
              <a:t>Segmented Sales Volume</a:t>
            </a:r>
            <a:endParaRPr lang="en-US" sz="144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04563"/>
              </p:ext>
            </p:extLst>
          </p:nvPr>
        </p:nvGraphicFramePr>
        <p:xfrm>
          <a:off x="1491175" y="1252026"/>
          <a:ext cx="8525022" cy="5357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name="Worksheet" r:id="rId8" imgW="7020126" imgH="4086364" progId="Excel.Sheet.8">
                  <p:embed/>
                </p:oleObj>
              </mc:Choice>
              <mc:Fallback>
                <p:oleObj name="Worksheet" r:id="rId8" imgW="7020126" imgH="4086364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175" y="1252026"/>
                        <a:ext cx="8525022" cy="53572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http://icons.iconarchive.com/icons/graphicloads/100-flat-2/256/arrow-back-icon.png">
            <a:hlinkClick r:id="rId10" action="ppaction://hlinksldjump"/>
            <a:extLst>
              <a:ext uri="{FF2B5EF4-FFF2-40B4-BE49-F238E27FC236}">
                <a16:creationId xmlns:a16="http://schemas.microsoft.com/office/drawing/2014/main" id="{11EF9FFE-91B7-406C-B5B8-D66DE6AE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341" y="1310062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37813" y="252187"/>
            <a:ext cx="8413721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FY2020 – SEGMENTED SALES VOLUME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252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680588" y="1157264"/>
            <a:ext cx="81509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73DF1DA-A6F3-4748-851A-522BD66970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653932"/>
              </p:ext>
            </p:extLst>
          </p:nvPr>
        </p:nvGraphicFramePr>
        <p:xfrm>
          <a:off x="6136974" y="1581996"/>
          <a:ext cx="4214560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6FE461-C73F-47CF-A1EE-777E230EE2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4206838"/>
              </p:ext>
            </p:extLst>
          </p:nvPr>
        </p:nvGraphicFramePr>
        <p:xfrm>
          <a:off x="1122832" y="1495938"/>
          <a:ext cx="4339506" cy="502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6" descr="http://icons.iconarchive.com/icons/graphicloads/100-flat-2/256/arrow-back-icon.png">
            <a:hlinkClick r:id="rId7" action="ppaction://hlinksldjump"/>
            <a:extLst>
              <a:ext uri="{FF2B5EF4-FFF2-40B4-BE49-F238E27FC236}">
                <a16:creationId xmlns:a16="http://schemas.microsoft.com/office/drawing/2014/main" id="{5EDFE73D-D542-483E-9268-E80F6107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0411" y="1215300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53065" y="263370"/>
            <a:ext cx="9067148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FY2020 – INDUSTRY ANALYSIS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4" y="261260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911786" y="1181732"/>
            <a:ext cx="77330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996653784"/>
              </p:ext>
            </p:extLst>
          </p:nvPr>
        </p:nvGraphicFramePr>
        <p:xfrm>
          <a:off x="1524000" y="1783080"/>
          <a:ext cx="4504308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73854899"/>
              </p:ext>
            </p:extLst>
          </p:nvPr>
        </p:nvGraphicFramePr>
        <p:xfrm>
          <a:off x="6583729" y="1783080"/>
          <a:ext cx="4436484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Picture 6" descr="http://icons.iconarchive.com/icons/graphicloads/100-flat-2/256/arrow-back-icon.png">
            <a:hlinkClick r:id="rId7" action="ppaction://hlinksldjump"/>
            <a:extLst>
              <a:ext uri="{FF2B5EF4-FFF2-40B4-BE49-F238E27FC236}">
                <a16:creationId xmlns:a16="http://schemas.microsoft.com/office/drawing/2014/main" id="{C58BBABC-FCFA-461B-BCA5-C4A770FE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653" y="1239768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8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803310" y="243115"/>
            <a:ext cx="9366438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80" b="1" dirty="0">
                <a:solidFill>
                  <a:srgbClr val="0070C0"/>
                </a:solidFill>
              </a:rPr>
              <a:t>FY2020 NET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42" y="229187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66665" y="1253580"/>
            <a:ext cx="88585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9576" y="5257800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5" action="ppaction://hlinksldjump"/>
              </a:rPr>
              <a:t>Sales Variance Analysis  – AMD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16" name="Picture 15" descr="http://oecusa.com/wp-content/uploads/2011/10/hand_link_icon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29607" y="5302068"/>
            <a:ext cx="382405" cy="2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29576" y="5714623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8" action="ppaction://hlinksldjump"/>
              </a:rPr>
              <a:t>Sales Variance Analysis  – MCD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18" name="Picture 17" descr="http://oecusa.com/wp-content/uploads/2011/10/hand_link_icon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05122" y="5748366"/>
            <a:ext cx="394378" cy="28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62827" y="6227099"/>
            <a:ext cx="3419810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0" b="1" dirty="0">
                <a:solidFill>
                  <a:schemeClr val="accent1">
                    <a:lumMod val="75000"/>
                  </a:schemeClr>
                </a:solidFill>
                <a:hlinkClick r:id="rId11" action="ppaction://hlinksldjump"/>
              </a:rPr>
              <a:t>Sales Variance Analysis  – Total</a:t>
            </a:r>
            <a:endParaRPr lang="en-US" sz="1680" b="1" dirty="0">
              <a:solidFill>
                <a:srgbClr val="0070C0"/>
              </a:solidFill>
            </a:endParaRPr>
          </a:p>
        </p:txBody>
      </p:sp>
      <p:pic>
        <p:nvPicPr>
          <p:cNvPr id="20" name="Picture 19" descr="http://oecusa.com/wp-content/uploads/2011/10/hand_link_icon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8451" y="6277860"/>
            <a:ext cx="364716" cy="26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EFA782-04CA-487F-BB6F-D7B9B3FE2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366013"/>
              </p:ext>
            </p:extLst>
          </p:nvPr>
        </p:nvGraphicFramePr>
        <p:xfrm>
          <a:off x="1322363" y="1839923"/>
          <a:ext cx="9847386" cy="2943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4006">
                  <a:extLst>
                    <a:ext uri="{9D8B030D-6E8A-4147-A177-3AD203B41FA5}">
                      <a16:colId xmlns:a16="http://schemas.microsoft.com/office/drawing/2014/main" val="3797387137"/>
                    </a:ext>
                  </a:extLst>
                </a:gridCol>
                <a:gridCol w="1897464">
                  <a:extLst>
                    <a:ext uri="{9D8B030D-6E8A-4147-A177-3AD203B41FA5}">
                      <a16:colId xmlns:a16="http://schemas.microsoft.com/office/drawing/2014/main" val="1577194606"/>
                    </a:ext>
                  </a:extLst>
                </a:gridCol>
                <a:gridCol w="1897464">
                  <a:extLst>
                    <a:ext uri="{9D8B030D-6E8A-4147-A177-3AD203B41FA5}">
                      <a16:colId xmlns:a16="http://schemas.microsoft.com/office/drawing/2014/main" val="876928059"/>
                    </a:ext>
                  </a:extLst>
                </a:gridCol>
                <a:gridCol w="1810911">
                  <a:extLst>
                    <a:ext uri="{9D8B030D-6E8A-4147-A177-3AD203B41FA5}">
                      <a16:colId xmlns:a16="http://schemas.microsoft.com/office/drawing/2014/main" val="703214117"/>
                    </a:ext>
                  </a:extLst>
                </a:gridCol>
                <a:gridCol w="1837541">
                  <a:extLst>
                    <a:ext uri="{9D8B030D-6E8A-4147-A177-3AD203B41FA5}">
                      <a16:colId xmlns:a16="http://schemas.microsoft.com/office/drawing/2014/main" val="2141578222"/>
                    </a:ext>
                  </a:extLst>
                </a:gridCol>
              </a:tblGrid>
              <a:tr h="377319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FY - 2020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FY - 2019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Column2</a:t>
                      </a:r>
                      <a:endParaRPr lang="en-US" sz="1800" b="1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CHANGE</a:t>
                      </a:r>
                      <a:endParaRPr lang="en-US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25044209"/>
                  </a:ext>
                </a:extLst>
              </a:tr>
              <a:tr h="37731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AMOUNT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RATIO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70899982"/>
                  </a:ext>
                </a:extLst>
              </a:tr>
              <a:tr h="3018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0060084"/>
                  </a:ext>
                </a:extLst>
              </a:tr>
              <a:tr h="377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AUTOMOBILE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73,808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112,995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    (39,187)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-34.7%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8754822"/>
                  </a:ext>
                </a:extLst>
              </a:tr>
              <a:tr h="37731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6063029"/>
                  </a:ext>
                </a:extLst>
              </a:tr>
              <a:tr h="377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MOTORCYCLE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2,912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3,554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   (642)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-18.1%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2375229"/>
                  </a:ext>
                </a:extLst>
              </a:tr>
              <a:tr h="377319"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4438947"/>
                  </a:ext>
                </a:extLst>
              </a:tr>
              <a:tr h="3773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   76,720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116,549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    (39,829)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-34.2%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gradFill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3452205"/>
                  </a:ext>
                </a:extLst>
              </a:tr>
            </a:tbl>
          </a:graphicData>
        </a:graphic>
      </p:graphicFrame>
      <p:pic>
        <p:nvPicPr>
          <p:cNvPr id="12" name="Picture 11" descr="http://icons.iconarchive.com/icons/graphicloads/100-flat-2/256/arrow-back-icon.png">
            <a:hlinkClick r:id="rId14" action="ppaction://hlinksldjump"/>
            <a:extLst>
              <a:ext uri="{FF2B5EF4-FFF2-40B4-BE49-F238E27FC236}">
                <a16:creationId xmlns:a16="http://schemas.microsoft.com/office/drawing/2014/main" id="{7EE46E6E-5CEB-4A50-B42E-4B6C4C2F2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3227" y="1315157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2142967" y="243118"/>
            <a:ext cx="8984577" cy="7438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FY2020 – TOTAL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13497875"/>
                  </p:ext>
                </p:extLst>
              </p:nvPr>
            </p:nvGraphicFramePr>
            <p:xfrm>
              <a:off x="504802" y="1679975"/>
              <a:ext cx="10622742" cy="478499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0" name="Chart 9">
                <a:extLst>
                  <a:ext uri="{FF2B5EF4-FFF2-40B4-BE49-F238E27FC236}">
                    <a16:creationId xmlns:a16="http://schemas.microsoft.com/office/drawing/2014/main" id="{D752FFF3-8841-4E36-84AD-1814E3E8E1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802" y="1679975"/>
                <a:ext cx="10622742" cy="4784993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http://icons.iconarchive.com/icons/graphicloads/100-flat-2/256/arrow-back-icon.png">
            <a:hlinkClick r:id="rId4" action="ppaction://hlinksldjump"/>
            <a:extLst>
              <a:ext uri="{FF2B5EF4-FFF2-40B4-BE49-F238E27FC236}">
                <a16:creationId xmlns:a16="http://schemas.microsoft.com/office/drawing/2014/main" id="{1516B6AD-E148-4393-9442-163EF6300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701" y="1313279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27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22358" y="243118"/>
            <a:ext cx="9181524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FY2020 – AUTOMOBILE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089C20F5-D488-4758-9370-EB6E15350B5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24156173"/>
                  </p:ext>
                </p:extLst>
              </p:nvPr>
            </p:nvGraphicFramePr>
            <p:xfrm>
              <a:off x="504802" y="2043331"/>
              <a:ext cx="10599079" cy="42311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089C20F5-D488-4758-9370-EB6E15350B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802" y="2043331"/>
                <a:ext cx="10599079" cy="423110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http://icons.iconarchive.com/icons/graphicloads/100-flat-2/256/arrow-back-icon.png">
            <a:hlinkClick r:id="rId4" action="ppaction://hlinksldjump"/>
            <a:extLst>
              <a:ext uri="{FF2B5EF4-FFF2-40B4-BE49-F238E27FC236}">
                <a16:creationId xmlns:a16="http://schemas.microsoft.com/office/drawing/2014/main" id="{96F132BE-7781-439C-A451-896AA7344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827" y="1313279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9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1974156" y="249786"/>
            <a:ext cx="8998644" cy="76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70C0"/>
                </a:solidFill>
              </a:rPr>
              <a:t>FY2020 – MOTORCYCLE SALES</a:t>
            </a:r>
          </a:p>
        </p:txBody>
      </p:sp>
      <p:pic>
        <p:nvPicPr>
          <p:cNvPr id="1026" name="Picture 2" descr="https://upload.wikimedia.org/wikipedia/commons/thumb/1/12/Suzuki_logo_2.svg/2000px-Suzuki_logo_2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2" y="243118"/>
            <a:ext cx="1151657" cy="74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18469" y="1255243"/>
            <a:ext cx="75924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60" b="1" dirty="0">
                <a:solidFill>
                  <a:schemeClr val="tx2"/>
                </a:solidFill>
                <a:hlinkClick r:id="rId4" action="ppaction://hlinksldjump"/>
              </a:rPr>
              <a:t>Back</a:t>
            </a:r>
            <a:endParaRPr lang="en-US" sz="2160" b="1" dirty="0">
              <a:solidFill>
                <a:schemeClr val="tx2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705" y="3411853"/>
            <a:ext cx="68590" cy="34295"/>
          </a:xfrm>
          <a:prstGeom prst="rect">
            <a:avLst/>
          </a:prstGeom>
        </p:spPr>
      </p:pic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9" name="Chart 8">
                <a:extLst>
                  <a:ext uri="{FF2B5EF4-FFF2-40B4-BE49-F238E27FC236}">
                    <a16:creationId xmlns:a16="http://schemas.microsoft.com/office/drawing/2014/main" id="{B422601C-459B-4870-806D-82017C10FC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68690415"/>
                  </p:ext>
                </p:extLst>
              </p:nvPr>
            </p:nvGraphicFramePr>
            <p:xfrm>
              <a:off x="504802" y="1923433"/>
              <a:ext cx="10467997" cy="447736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9" name="Chart 8">
                <a:extLst>
                  <a:ext uri="{FF2B5EF4-FFF2-40B4-BE49-F238E27FC236}">
                    <a16:creationId xmlns:a16="http://schemas.microsoft.com/office/drawing/2014/main" id="{B422601C-459B-4870-806D-82017C10FC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4802" y="1923433"/>
                <a:ext cx="10467997" cy="4477368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http://icons.iconarchive.com/icons/graphicloads/100-flat-2/256/arrow-back-icon.png">
            <a:hlinkClick r:id="rId4" action="ppaction://hlinksldjump"/>
            <a:extLst>
              <a:ext uri="{FF2B5EF4-FFF2-40B4-BE49-F238E27FC236}">
                <a16:creationId xmlns:a16="http://schemas.microsoft.com/office/drawing/2014/main" id="{07AD18CB-E715-4CEF-9CF0-5D9AE239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796" y="1313279"/>
            <a:ext cx="308659" cy="3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5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198</Words>
  <Application>Microsoft Office PowerPoint</Application>
  <PresentationFormat>Widescreen</PresentationFormat>
  <Paragraphs>77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1_Office Theme</vt:lpstr>
      <vt:lpstr>Microsoft Excel Worksheet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Asim Nawaz Malik</dc:creator>
  <cp:lastModifiedBy>Muhammad Naveed Iqbal</cp:lastModifiedBy>
  <cp:revision>155</cp:revision>
  <dcterms:created xsi:type="dcterms:W3CDTF">2019-10-18T06:03:18Z</dcterms:created>
  <dcterms:modified xsi:type="dcterms:W3CDTF">2021-05-05T07:41:46Z</dcterms:modified>
</cp:coreProperties>
</file>